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2" r:id="rId4"/>
    <p:sldMasterId id="2147483868" r:id="rId5"/>
  </p:sldMasterIdLst>
  <p:notesMasterIdLst>
    <p:notesMasterId r:id="rId41"/>
  </p:notesMasterIdLst>
  <p:sldIdLst>
    <p:sldId id="2139118879" r:id="rId6"/>
    <p:sldId id="2139118919" r:id="rId7"/>
    <p:sldId id="2139118971" r:id="rId8"/>
    <p:sldId id="2139118954" r:id="rId9"/>
    <p:sldId id="2139118937" r:id="rId10"/>
    <p:sldId id="2139118928" r:id="rId11"/>
    <p:sldId id="2139118930" r:id="rId12"/>
    <p:sldId id="2139118931" r:id="rId13"/>
    <p:sldId id="2139118932" r:id="rId14"/>
    <p:sldId id="2139118953" r:id="rId15"/>
    <p:sldId id="2139118961" r:id="rId16"/>
    <p:sldId id="2139118962" r:id="rId17"/>
    <p:sldId id="2139118963" r:id="rId18"/>
    <p:sldId id="2139118967" r:id="rId19"/>
    <p:sldId id="2139118964" r:id="rId20"/>
    <p:sldId id="2139118965" r:id="rId21"/>
    <p:sldId id="2139118968" r:id="rId22"/>
    <p:sldId id="2139118957" r:id="rId23"/>
    <p:sldId id="2139118935" r:id="rId24"/>
    <p:sldId id="2139118939" r:id="rId25"/>
    <p:sldId id="2139118959" r:id="rId26"/>
    <p:sldId id="2139118933" r:id="rId27"/>
    <p:sldId id="2139118940" r:id="rId28"/>
    <p:sldId id="2139118941" r:id="rId29"/>
    <p:sldId id="2139118942" r:id="rId30"/>
    <p:sldId id="2139118943" r:id="rId31"/>
    <p:sldId id="2139118944" r:id="rId32"/>
    <p:sldId id="2139118945" r:id="rId33"/>
    <p:sldId id="2139118960" r:id="rId34"/>
    <p:sldId id="2139118934" r:id="rId35"/>
    <p:sldId id="2139118948" r:id="rId36"/>
    <p:sldId id="2139118970" r:id="rId37"/>
    <p:sldId id="2139118883" r:id="rId38"/>
    <p:sldId id="2139118946" r:id="rId39"/>
    <p:sldId id="2139118877" r:id="rId40"/>
  </p:sldIdLst>
  <p:sldSz cx="12192000" cy="6858000"/>
  <p:notesSz cx="7102475" cy="9388475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27D316-21A5-A876-EEC6-661C3CA6040F}" name="Natalie Cook" initials="NC" userId="S::ncook@sam-lab.com::c6d59eec-5a0d-455f-b3b0-a53abb54ea0a" providerId="AD"/>
  <p188:author id="{0B100B5E-01A1-3603-1A19-6483200B67F2}" name="Aviva Isenberg" initials="AI" userId="S::aisenberg@sam-lab.com::0fe29b04-40d3-429f-b23c-bade5d30e30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nette Giordano" initials="AG" lastIdx="7" clrIdx="6">
    <p:extLst>
      <p:ext uri="{19B8F6BF-5375-455C-9EA6-DF929625EA0E}">
        <p15:presenceInfo xmlns:p15="http://schemas.microsoft.com/office/powerpoint/2012/main" userId="S::Annette.Giordano@blend360.com::eeae7ee4-3de4-4b0b-8d67-50fc4e9176c5" providerId="AD"/>
      </p:ext>
    </p:extLst>
  </p:cmAuthor>
  <p:cmAuthor id="1" name="Deborah Furey" initials="DF" lastIdx="5" clrIdx="0">
    <p:extLst>
      <p:ext uri="{19B8F6BF-5375-455C-9EA6-DF929625EA0E}">
        <p15:presenceInfo xmlns:p15="http://schemas.microsoft.com/office/powerpoint/2012/main" userId="S::Deborah.Furey@blend360.com::c09b2ead-b661-4279-b5ec-a3a09d198fe8" providerId="AD"/>
      </p:ext>
    </p:extLst>
  </p:cmAuthor>
  <p:cmAuthor id="2" name="Catherine Gibson" initials="CG" lastIdx="11" clrIdx="1">
    <p:extLst>
      <p:ext uri="{19B8F6BF-5375-455C-9EA6-DF929625EA0E}">
        <p15:presenceInfo xmlns:p15="http://schemas.microsoft.com/office/powerpoint/2012/main" userId="S::Catherine.Gibson@blend360.com::67178398-fff7-4a17-92c6-ab34fc09d903" providerId="AD"/>
      </p:ext>
    </p:extLst>
  </p:cmAuthor>
  <p:cmAuthor id="3" name="Grace O'Hara" initials="GO" lastIdx="10" clrIdx="2">
    <p:extLst>
      <p:ext uri="{19B8F6BF-5375-455C-9EA6-DF929625EA0E}">
        <p15:presenceInfo xmlns:p15="http://schemas.microsoft.com/office/powerpoint/2012/main" userId="S::Grace.Ohara@Blend360.com::5ba2956d-a2fd-42eb-9e4d-88c82e58c672" providerId="AD"/>
      </p:ext>
    </p:extLst>
  </p:cmAuthor>
  <p:cmAuthor id="4" name="Maggie Melnick" initials="MM" lastIdx="1" clrIdx="3">
    <p:extLst>
      <p:ext uri="{19B8F6BF-5375-455C-9EA6-DF929625EA0E}">
        <p15:presenceInfo xmlns:p15="http://schemas.microsoft.com/office/powerpoint/2012/main" userId="Maggie Melnick" providerId="None"/>
      </p:ext>
    </p:extLst>
  </p:cmAuthor>
  <p:cmAuthor id="5" name="Natalie Cook" initials="NC" lastIdx="3" clrIdx="4">
    <p:extLst>
      <p:ext uri="{19B8F6BF-5375-455C-9EA6-DF929625EA0E}">
        <p15:presenceInfo xmlns:p15="http://schemas.microsoft.com/office/powerpoint/2012/main" userId="S::ncook@sam-lab.com::c6d59eec-5a0d-455f-b3b0-a53abb54ea0a" providerId="AD"/>
      </p:ext>
    </p:extLst>
  </p:cmAuthor>
  <p:cmAuthor id="6" name="Alexandra McShane" initials="AM" lastIdx="13" clrIdx="5">
    <p:extLst>
      <p:ext uri="{19B8F6BF-5375-455C-9EA6-DF929625EA0E}">
        <p15:presenceInfo xmlns:p15="http://schemas.microsoft.com/office/powerpoint/2012/main" userId="S::Alexandra.McShane@Blend360.com::cbb99009-6e38-4a74-9744-3d1abfc706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98E"/>
    <a:srgbClr val="D5F5F7"/>
    <a:srgbClr val="B5B5F1"/>
    <a:srgbClr val="9EF8E5"/>
    <a:srgbClr val="D5EFF9"/>
    <a:srgbClr val="000000"/>
    <a:srgbClr val="EFEFF9"/>
    <a:srgbClr val="DFDFE8"/>
    <a:srgbClr val="CDCDEC"/>
    <a:srgbClr val="EC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DD4B2-2DC7-4506-8AC0-3D10CB5529B5}" v="2" dt="2023-03-21T10:52:31.419"/>
    <p1510:client id="{C6E610D4-777B-47C4-BFE2-72309A5FAABC}" v="3" dt="2023-03-23T10:49:19.29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il Mohammed" userId="a2350c71-7a74-41b1-b313-d3db5dc8ce63" providerId="ADAL" clId="{ADAEC144-E85E-40B5-8BD3-7CA95228F532}"/>
    <pc:docChg chg="undo custSel modSld">
      <pc:chgData name="Ismail Mohammed" userId="a2350c71-7a74-41b1-b313-d3db5dc8ce63" providerId="ADAL" clId="{ADAEC144-E85E-40B5-8BD3-7CA95228F532}" dt="2022-07-28T06:59:31.414" v="696" actId="14100"/>
      <pc:docMkLst>
        <pc:docMk/>
      </pc:docMkLst>
      <pc:sldChg chg="addSp modSp mod">
        <pc:chgData name="Ismail Mohammed" userId="a2350c71-7a74-41b1-b313-d3db5dc8ce63" providerId="ADAL" clId="{ADAEC144-E85E-40B5-8BD3-7CA95228F532}" dt="2022-07-28T06:59:31.414" v="696" actId="14100"/>
        <pc:sldMkLst>
          <pc:docMk/>
          <pc:sldMk cId="115302822" sldId="2139118946"/>
        </pc:sldMkLst>
        <pc:spChg chg="mod">
          <ac:chgData name="Ismail Mohammed" userId="a2350c71-7a74-41b1-b313-d3db5dc8ce63" providerId="ADAL" clId="{ADAEC144-E85E-40B5-8BD3-7CA95228F532}" dt="2022-07-28T06:52:01.340" v="7" actId="5793"/>
          <ac:spMkLst>
            <pc:docMk/>
            <pc:sldMk cId="115302822" sldId="2139118946"/>
            <ac:spMk id="3" creationId="{587A9127-E502-4E8B-B4CA-50F45D44D535}"/>
          </ac:spMkLst>
        </pc:spChg>
        <pc:spChg chg="add mod">
          <ac:chgData name="Ismail Mohammed" userId="a2350c71-7a74-41b1-b313-d3db5dc8ce63" providerId="ADAL" clId="{ADAEC144-E85E-40B5-8BD3-7CA95228F532}" dt="2022-07-28T06:59:31.414" v="696" actId="14100"/>
          <ac:spMkLst>
            <pc:docMk/>
            <pc:sldMk cId="115302822" sldId="2139118946"/>
            <ac:spMk id="7" creationId="{EF847E4F-7743-341D-50D2-A0388202C2B4}"/>
          </ac:spMkLst>
        </pc:spChg>
      </pc:sldChg>
    </pc:docChg>
  </pc:docChgLst>
  <pc:docChgLst>
    <pc:chgData name="Brunda Panthula" userId="S::brunda.panthula@blend360.com::b4055218-f84f-4800-928e-cd3c3380e06f" providerId="AD" clId="Web-{57104208-0888-46D2-B226-22501D6C4AD8}"/>
    <pc:docChg chg="addSld delSld modSld addMainMaster">
      <pc:chgData name="Brunda Panthula" userId="S::brunda.panthula@blend360.com::b4055218-f84f-4800-928e-cd3c3380e06f" providerId="AD" clId="Web-{57104208-0888-46D2-B226-22501D6C4AD8}" dt="2022-07-29T05:21:49.539" v="18" actId="20577"/>
      <pc:docMkLst>
        <pc:docMk/>
      </pc:docMkLst>
      <pc:sldChg chg="del">
        <pc:chgData name="Brunda Panthula" userId="S::brunda.panthula@blend360.com::b4055218-f84f-4800-928e-cd3c3380e06f" providerId="AD" clId="Web-{57104208-0888-46D2-B226-22501D6C4AD8}" dt="2022-07-29T05:21:25.804" v="3"/>
        <pc:sldMkLst>
          <pc:docMk/>
          <pc:sldMk cId="2200311687" sldId="2139118934"/>
        </pc:sldMkLst>
      </pc:sldChg>
      <pc:sldChg chg="modSp">
        <pc:chgData name="Brunda Panthula" userId="S::brunda.panthula@blend360.com::b4055218-f84f-4800-928e-cd3c3380e06f" providerId="AD" clId="Web-{57104208-0888-46D2-B226-22501D6C4AD8}" dt="2022-07-29T05:21:49.539" v="18" actId="20577"/>
        <pc:sldMkLst>
          <pc:docMk/>
          <pc:sldMk cId="997518454" sldId="2139118947"/>
        </pc:sldMkLst>
        <pc:spChg chg="mod">
          <ac:chgData name="Brunda Panthula" userId="S::brunda.panthula@blend360.com::b4055218-f84f-4800-928e-cd3c3380e06f" providerId="AD" clId="Web-{57104208-0888-46D2-B226-22501D6C4AD8}" dt="2022-07-29T05:21:49.539" v="18" actId="20577"/>
          <ac:spMkLst>
            <pc:docMk/>
            <pc:sldMk cId="997518454" sldId="2139118947"/>
            <ac:spMk id="3" creationId="{587A9127-E502-4E8B-B4CA-50F45D44D535}"/>
          </ac:spMkLst>
        </pc:spChg>
      </pc:sldChg>
      <pc:sldChg chg="del">
        <pc:chgData name="Brunda Panthula" userId="S::brunda.panthula@blend360.com::b4055218-f84f-4800-928e-cd3c3380e06f" providerId="AD" clId="Web-{57104208-0888-46D2-B226-22501D6C4AD8}" dt="2022-07-29T05:21:32.523" v="4"/>
        <pc:sldMkLst>
          <pc:docMk/>
          <pc:sldMk cId="654519169" sldId="2139118948"/>
        </pc:sldMkLst>
      </pc:sldChg>
      <pc:sldChg chg="add">
        <pc:chgData name="Brunda Panthula" userId="S::brunda.panthula@blend360.com::b4055218-f84f-4800-928e-cd3c3380e06f" providerId="AD" clId="Web-{57104208-0888-46D2-B226-22501D6C4AD8}" dt="2022-07-29T05:21:18.351" v="0"/>
        <pc:sldMkLst>
          <pc:docMk/>
          <pc:sldMk cId="2127497430" sldId="2139118969"/>
        </pc:sldMkLst>
      </pc:sldChg>
      <pc:sldChg chg="add">
        <pc:chgData name="Brunda Panthula" userId="S::brunda.panthula@blend360.com::b4055218-f84f-4800-928e-cd3c3380e06f" providerId="AD" clId="Web-{57104208-0888-46D2-B226-22501D6C4AD8}" dt="2022-07-29T05:21:18.460" v="1"/>
        <pc:sldMkLst>
          <pc:docMk/>
          <pc:sldMk cId="1677017641" sldId="2139118970"/>
        </pc:sldMkLst>
      </pc:sldChg>
      <pc:sldChg chg="add">
        <pc:chgData name="Brunda Panthula" userId="S::brunda.panthula@blend360.com::b4055218-f84f-4800-928e-cd3c3380e06f" providerId="AD" clId="Web-{57104208-0888-46D2-B226-22501D6C4AD8}" dt="2022-07-29T05:21:18.554" v="2"/>
        <pc:sldMkLst>
          <pc:docMk/>
          <pc:sldMk cId="363256085" sldId="2139118971"/>
        </pc:sldMkLst>
      </pc:sldChg>
      <pc:sldMasterChg chg="add addSldLayout">
        <pc:chgData name="Brunda Panthula" userId="S::brunda.panthula@blend360.com::b4055218-f84f-4800-928e-cd3c3380e06f" providerId="AD" clId="Web-{57104208-0888-46D2-B226-22501D6C4AD8}" dt="2022-07-29T05:21:18.351" v="0"/>
        <pc:sldMasterMkLst>
          <pc:docMk/>
          <pc:sldMasterMk cId="392631476" sldId="2147483868"/>
        </pc:sldMasterMkLst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839183832" sldId="2147483867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2510671194" sldId="2147483869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4240619938" sldId="2147483870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1587257417" sldId="2147483871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97427135" sldId="2147483872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593593501" sldId="2147483873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1679997987" sldId="2147483874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2806368635" sldId="2147483875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1916369369" sldId="2147483876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1052210532" sldId="2147483877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3862070710" sldId="2147483878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2988744311" sldId="2147483879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1826583920" sldId="2147483880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674742929" sldId="2147483881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3500716740" sldId="2147483882"/>
          </pc:sldLayoutMkLst>
        </pc:sldLayoutChg>
        <pc:sldLayoutChg chg="add">
          <pc:chgData name="Brunda Panthula" userId="S::brunda.panthula@blend360.com::b4055218-f84f-4800-928e-cd3c3380e06f" providerId="AD" clId="Web-{57104208-0888-46D2-B226-22501D6C4AD8}" dt="2022-07-29T05:21:18.351" v="0"/>
          <pc:sldLayoutMkLst>
            <pc:docMk/>
            <pc:sldMasterMk cId="392631476" sldId="2147483868"/>
            <pc:sldLayoutMk cId="2429811471" sldId="2147483883"/>
          </pc:sldLayoutMkLst>
        </pc:sldLayoutChg>
      </pc:sldMasterChg>
    </pc:docChg>
  </pc:docChgLst>
  <pc:docChgLst>
    <pc:chgData name="Meher Chaganti" userId="S::meher.chaganti@blend360.com::21f2a47c-551f-451a-8f09-a8db1b731620" providerId="AD" clId="Web-{C6E610D4-777B-47C4-BFE2-72309A5FAABC}"/>
    <pc:docChg chg="modSld">
      <pc:chgData name="Meher Chaganti" userId="S::meher.chaganti@blend360.com::21f2a47c-551f-451a-8f09-a8db1b731620" providerId="AD" clId="Web-{C6E610D4-777B-47C4-BFE2-72309A5FAABC}" dt="2023-03-23T10:49:19.299" v="2"/>
      <pc:docMkLst>
        <pc:docMk/>
      </pc:docMkLst>
      <pc:sldChg chg="delSp modSp">
        <pc:chgData name="Meher Chaganti" userId="S::meher.chaganti@blend360.com::21f2a47c-551f-451a-8f09-a8db1b731620" providerId="AD" clId="Web-{C6E610D4-777B-47C4-BFE2-72309A5FAABC}" dt="2023-03-23T10:49:19.299" v="2"/>
        <pc:sldMkLst>
          <pc:docMk/>
          <pc:sldMk cId="115302822" sldId="2139118946"/>
        </pc:sldMkLst>
        <pc:spChg chg="del mod">
          <ac:chgData name="Meher Chaganti" userId="S::meher.chaganti@blend360.com::21f2a47c-551f-451a-8f09-a8db1b731620" providerId="AD" clId="Web-{C6E610D4-777B-47C4-BFE2-72309A5FAABC}" dt="2023-03-23T10:49:19.299" v="2"/>
          <ac:spMkLst>
            <pc:docMk/>
            <pc:sldMk cId="115302822" sldId="2139118946"/>
            <ac:spMk id="6" creationId="{33613B8D-37EF-0458-8CC7-20F3CBCDB835}"/>
          </ac:spMkLst>
        </pc:spChg>
        <pc:picChg chg="del">
          <ac:chgData name="Meher Chaganti" userId="S::meher.chaganti@blend360.com::21f2a47c-551f-451a-8f09-a8db1b731620" providerId="AD" clId="Web-{C6E610D4-777B-47C4-BFE2-72309A5FAABC}" dt="2023-03-23T10:49:11.205" v="0"/>
          <ac:picMkLst>
            <pc:docMk/>
            <pc:sldMk cId="115302822" sldId="2139118946"/>
            <ac:picMk id="5" creationId="{A9BA5C76-4ECD-DD0F-0CF8-84804DA27EDC}"/>
          </ac:picMkLst>
        </pc:picChg>
      </pc:sldChg>
    </pc:docChg>
  </pc:docChgLst>
  <pc:docChgLst>
    <pc:chgData name="Udheep Sai Cherukuri" userId="81359c88-6267-40ac-b3c8-10840ee7e074" providerId="ADAL" clId="{AB1DD4B2-2DC7-4506-8AC0-3D10CB5529B5}"/>
    <pc:docChg chg="modSld">
      <pc:chgData name="Udheep Sai Cherukuri" userId="81359c88-6267-40ac-b3c8-10840ee7e074" providerId="ADAL" clId="{AB1DD4B2-2DC7-4506-8AC0-3D10CB5529B5}" dt="2023-03-21T10:52:31.419" v="31"/>
      <pc:docMkLst>
        <pc:docMk/>
      </pc:docMkLst>
      <pc:sldChg chg="addSp modSp mod">
        <pc:chgData name="Udheep Sai Cherukuri" userId="81359c88-6267-40ac-b3c8-10840ee7e074" providerId="ADAL" clId="{AB1DD4B2-2DC7-4506-8AC0-3D10CB5529B5}" dt="2023-03-21T04:13:14.579" v="30" actId="1035"/>
        <pc:sldMkLst>
          <pc:docMk/>
          <pc:sldMk cId="1868021847" sldId="2139118879"/>
        </pc:sldMkLst>
        <pc:spChg chg="mod">
          <ac:chgData name="Udheep Sai Cherukuri" userId="81359c88-6267-40ac-b3c8-10840ee7e074" providerId="ADAL" clId="{AB1DD4B2-2DC7-4506-8AC0-3D10CB5529B5}" dt="2023-03-21T04:13:08.691" v="22" actId="20577"/>
          <ac:spMkLst>
            <pc:docMk/>
            <pc:sldMk cId="1868021847" sldId="2139118879"/>
            <ac:spMk id="5" creationId="{7C7A144D-011B-EC41-8EAC-FB5529129238}"/>
          </ac:spMkLst>
        </pc:spChg>
        <pc:spChg chg="mod">
          <ac:chgData name="Udheep Sai Cherukuri" userId="81359c88-6267-40ac-b3c8-10840ee7e074" providerId="ADAL" clId="{AB1DD4B2-2DC7-4506-8AC0-3D10CB5529B5}" dt="2023-03-20T10:06:37.586" v="11" actId="20577"/>
          <ac:spMkLst>
            <pc:docMk/>
            <pc:sldMk cId="1868021847" sldId="2139118879"/>
            <ac:spMk id="6" creationId="{648AF644-AD95-AA46-95FB-83D267293BCB}"/>
          </ac:spMkLst>
        </pc:spChg>
        <pc:spChg chg="mod">
          <ac:chgData name="Udheep Sai Cherukuri" userId="81359c88-6267-40ac-b3c8-10840ee7e074" providerId="ADAL" clId="{AB1DD4B2-2DC7-4506-8AC0-3D10CB5529B5}" dt="2023-03-20T10:06:25.289" v="2" actId="20577"/>
          <ac:spMkLst>
            <pc:docMk/>
            <pc:sldMk cId="1868021847" sldId="2139118879"/>
            <ac:spMk id="7" creationId="{9D8DBFA3-8168-694C-A8DE-BFB5351D640E}"/>
          </ac:spMkLst>
        </pc:spChg>
        <pc:picChg chg="add mod">
          <ac:chgData name="Udheep Sai Cherukuri" userId="81359c88-6267-40ac-b3c8-10840ee7e074" providerId="ADAL" clId="{AB1DD4B2-2DC7-4506-8AC0-3D10CB5529B5}" dt="2023-03-21T04:13:14.579" v="30" actId="1035"/>
          <ac:picMkLst>
            <pc:docMk/>
            <pc:sldMk cId="1868021847" sldId="2139118879"/>
            <ac:picMk id="2" creationId="{62C8D8EE-31FE-AF18-7E11-BA897568FDB3}"/>
          </ac:picMkLst>
        </pc:picChg>
      </pc:sldChg>
      <pc:sldChg chg="modSp">
        <pc:chgData name="Udheep Sai Cherukuri" userId="81359c88-6267-40ac-b3c8-10840ee7e074" providerId="ADAL" clId="{AB1DD4B2-2DC7-4506-8AC0-3D10CB5529B5}" dt="2023-03-21T10:52:31.419" v="31"/>
        <pc:sldMkLst>
          <pc:docMk/>
          <pc:sldMk cId="3204338766" sldId="2139118942"/>
        </pc:sldMkLst>
        <pc:graphicFrameChg chg="mod">
          <ac:chgData name="Udheep Sai Cherukuri" userId="81359c88-6267-40ac-b3c8-10840ee7e074" providerId="ADAL" clId="{AB1DD4B2-2DC7-4506-8AC0-3D10CB5529B5}" dt="2023-03-21T10:52:31.419" v="31"/>
          <ac:graphicFrameMkLst>
            <pc:docMk/>
            <pc:sldMk cId="3204338766" sldId="2139118942"/>
            <ac:graphicFrameMk id="4" creationId="{30BB4280-C6E9-87F0-24F5-D4834FA0FD30}"/>
          </ac:graphicFrameMkLst>
        </pc:graphicFrameChg>
      </pc:sldChg>
    </pc:docChg>
  </pc:docChgLst>
  <pc:docChgLst>
    <pc:chgData name="Brunda Panthula" userId="S::brunda.panthula@blend360.com::b4055218-f84f-4800-928e-cd3c3380e06f" providerId="AD" clId="Web-{537F6BFC-6AFA-C3EE-9494-2D4B5FB62E96}"/>
    <pc:docChg chg="addSld delSld modSld">
      <pc:chgData name="Brunda Panthula" userId="S::brunda.panthula@blend360.com::b4055218-f84f-4800-928e-cd3c3380e06f" providerId="AD" clId="Web-{537F6BFC-6AFA-C3EE-9494-2D4B5FB62E96}" dt="2022-07-29T05:18:24.280" v="10"/>
      <pc:docMkLst>
        <pc:docMk/>
      </pc:docMkLst>
      <pc:sldChg chg="addSp delSp modSp">
        <pc:chgData name="Brunda Panthula" userId="S::brunda.panthula@blend360.com::b4055218-f84f-4800-928e-cd3c3380e06f" providerId="AD" clId="Web-{537F6BFC-6AFA-C3EE-9494-2D4B5FB62E96}" dt="2022-07-29T05:17:42.012" v="1"/>
        <pc:sldMkLst>
          <pc:docMk/>
          <pc:sldMk cId="997518454" sldId="2139118947"/>
        </pc:sldMkLst>
        <pc:picChg chg="add del mod">
          <ac:chgData name="Brunda Panthula" userId="S::brunda.panthula@blend360.com::b4055218-f84f-4800-928e-cd3c3380e06f" providerId="AD" clId="Web-{537F6BFC-6AFA-C3EE-9494-2D4B5FB62E96}" dt="2022-07-29T05:17:42.012" v="1"/>
          <ac:picMkLst>
            <pc:docMk/>
            <pc:sldMk cId="997518454" sldId="2139118947"/>
            <ac:picMk id="4" creationId="{96652CF4-900D-E7D4-045E-BC86DDF34C6F}"/>
          </ac:picMkLst>
        </pc:picChg>
      </pc:sldChg>
      <pc:sldChg chg="addSp delSp modSp new del">
        <pc:chgData name="Brunda Panthula" userId="S::brunda.panthula@blend360.com::b4055218-f84f-4800-928e-cd3c3380e06f" providerId="AD" clId="Web-{537F6BFC-6AFA-C3EE-9494-2D4B5FB62E96}" dt="2022-07-29T05:18:20.545" v="8"/>
        <pc:sldMkLst>
          <pc:docMk/>
          <pc:sldMk cId="2701199330" sldId="2139118969"/>
        </pc:sldMkLst>
        <pc:spChg chg="del">
          <ac:chgData name="Brunda Panthula" userId="S::brunda.panthula@blend360.com::b4055218-f84f-4800-928e-cd3c3380e06f" providerId="AD" clId="Web-{537F6BFC-6AFA-C3EE-9494-2D4B5FB62E96}" dt="2022-07-29T05:18:14.217" v="5"/>
          <ac:spMkLst>
            <pc:docMk/>
            <pc:sldMk cId="2701199330" sldId="2139118969"/>
            <ac:spMk id="3" creationId="{B8BC9AD1-5975-B98B-C950-D0724B4375AB}"/>
          </ac:spMkLst>
        </pc:spChg>
        <pc:picChg chg="add del mod">
          <ac:chgData name="Brunda Panthula" userId="S::brunda.panthula@blend360.com::b4055218-f84f-4800-928e-cd3c3380e06f" providerId="AD" clId="Web-{537F6BFC-6AFA-C3EE-9494-2D4B5FB62E96}" dt="2022-07-29T05:18:16.998" v="7"/>
          <ac:picMkLst>
            <pc:docMk/>
            <pc:sldMk cId="2701199330" sldId="2139118969"/>
            <ac:picMk id="4" creationId="{37D467A9-F533-32C8-437A-B9363CA68A62}"/>
          </ac:picMkLst>
        </pc:picChg>
      </pc:sldChg>
      <pc:sldChg chg="new del">
        <pc:chgData name="Brunda Panthula" userId="S::brunda.panthula@blend360.com::b4055218-f84f-4800-928e-cd3c3380e06f" providerId="AD" clId="Web-{537F6BFC-6AFA-C3EE-9494-2D4B5FB62E96}" dt="2022-07-29T05:18:22.717" v="9"/>
        <pc:sldMkLst>
          <pc:docMk/>
          <pc:sldMk cId="1244726184" sldId="2139118970"/>
        </pc:sldMkLst>
      </pc:sldChg>
      <pc:sldChg chg="new del">
        <pc:chgData name="Brunda Panthula" userId="S::brunda.panthula@blend360.com::b4055218-f84f-4800-928e-cd3c3380e06f" providerId="AD" clId="Web-{537F6BFC-6AFA-C3EE-9494-2D4B5FB62E96}" dt="2022-07-29T05:18:24.280" v="10"/>
        <pc:sldMkLst>
          <pc:docMk/>
          <pc:sldMk cId="1282728833" sldId="21391189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B460120-0CF4-A443-A38B-8A0052BD07F2}" type="datetimeFigureOut">
              <a:rPr lang="en-US" smtClean="0"/>
              <a:pPr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E42E01E-D569-7640-A2E4-C871CF4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B5ECE-756E-4ED3-B123-1FFCA5CC6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131" y="929080"/>
            <a:ext cx="2277363" cy="1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7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07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81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F7AC2A-0517-4133-B4B5-D94F019D6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191481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A20BA-8C6A-47A2-A1AC-262D4CFD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131" y="929080"/>
            <a:ext cx="2277363" cy="1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7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07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81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1FEC12-843E-4967-9C53-08FA3C78C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513" y="941297"/>
            <a:ext cx="2121004" cy="972126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</p:spTree>
    <p:extLst>
      <p:ext uri="{BB962C8B-B14F-4D97-AF65-F5344CB8AC3E}">
        <p14:creationId xmlns:p14="http://schemas.microsoft.com/office/powerpoint/2010/main" val="28063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02F2-725F-474A-9D9D-E28D7B2C709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88043" y="6071302"/>
            <a:ext cx="1105816" cy="506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50" r:id="rId2"/>
    <p:sldLayoutId id="2147483865" r:id="rId3"/>
    <p:sldLayoutId id="2147483854" r:id="rId4"/>
    <p:sldLayoutId id="2147483847" r:id="rId5"/>
    <p:sldLayoutId id="2147483830" r:id="rId6"/>
    <p:sldLayoutId id="2147483856" r:id="rId7"/>
    <p:sldLayoutId id="2147483857" r:id="rId8"/>
    <p:sldLayoutId id="2147483863" r:id="rId9"/>
    <p:sldLayoutId id="2147483858" r:id="rId10"/>
    <p:sldLayoutId id="2147483862" r:id="rId11"/>
    <p:sldLayoutId id="2147483859" r:id="rId12"/>
    <p:sldLayoutId id="2147483860" r:id="rId13"/>
    <p:sldLayoutId id="2147483861" r:id="rId14"/>
    <p:sldLayoutId id="214748386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thsisfun.com/data/data-discrete-continuous.html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7A144D-011B-EC41-8EAC-FB552912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101 Session 1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8AF644-AD95-AA46-95FB-83D267293B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Date: 20 March 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8DBFA3-8168-694C-A8DE-BFB5351D64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IDC All Star Cohort 10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2C8D8EE-31FE-AF18-7E11-BA897568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59" y="1803392"/>
            <a:ext cx="2376917" cy="11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 -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10</a:t>
            </a:fld>
            <a:endParaRPr lang="en-US"/>
          </a:p>
        </p:txBody>
      </p:sp>
      <p:pic>
        <p:nvPicPr>
          <p:cNvPr id="6148" name="Picture 4" descr="Types of charts and graphs example: Dual axis chart - revenue by new customers">
            <a:extLst>
              <a:ext uri="{FF2B5EF4-FFF2-40B4-BE49-F238E27FC236}">
                <a16:creationId xmlns:a16="http://schemas.microsoft.com/office/drawing/2014/main" id="{338DBFF1-0512-831E-1A4A-D127B2ECC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7"/>
          <a:stretch/>
        </p:blipFill>
        <p:spPr bwMode="auto">
          <a:xfrm>
            <a:off x="4486181" y="1414805"/>
            <a:ext cx="3025443" cy="1903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0" name="Picture 6" descr="Types of charts and graphs example: Area chart - users by lifecycle stage">
            <a:extLst>
              <a:ext uri="{FF2B5EF4-FFF2-40B4-BE49-F238E27FC236}">
                <a16:creationId xmlns:a16="http://schemas.microsoft.com/office/drawing/2014/main" id="{994025A9-232D-4143-F5FE-1D2FF11CF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"/>
          <a:stretch/>
        </p:blipFill>
        <p:spPr bwMode="auto">
          <a:xfrm>
            <a:off x="8440376" y="1414805"/>
            <a:ext cx="2913424" cy="1988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2" name="Picture 8" descr="Types of charts and graphs example: Stacked bar chart - mqls to sqls">
            <a:extLst>
              <a:ext uri="{FF2B5EF4-FFF2-40B4-BE49-F238E27FC236}">
                <a16:creationId xmlns:a16="http://schemas.microsoft.com/office/drawing/2014/main" id="{4B94B003-CFC5-38FE-AB0D-54A304B8E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"/>
          <a:stretch/>
        </p:blipFill>
        <p:spPr bwMode="auto">
          <a:xfrm>
            <a:off x="644005" y="3781919"/>
            <a:ext cx="2913423" cy="2123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4" name="Picture 10" descr="Types of charts and graphs example: Pie chart - customers by role">
            <a:extLst>
              <a:ext uri="{FF2B5EF4-FFF2-40B4-BE49-F238E27FC236}">
                <a16:creationId xmlns:a16="http://schemas.microsoft.com/office/drawing/2014/main" id="{69081C46-0836-02B8-5102-D51AEA357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0"/>
          <a:stretch/>
        </p:blipFill>
        <p:spPr bwMode="auto">
          <a:xfrm>
            <a:off x="4504060" y="3847293"/>
            <a:ext cx="2989684" cy="209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6" name="Picture 12" descr="Types of charts and graphs example: Scatter plot chart - customer happiness by response time">
            <a:extLst>
              <a:ext uri="{FF2B5EF4-FFF2-40B4-BE49-F238E27FC236}">
                <a16:creationId xmlns:a16="http://schemas.microsoft.com/office/drawing/2014/main" id="{C4093533-B272-083A-46BD-5C5767D8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376" y="3847293"/>
            <a:ext cx="2913424" cy="2057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60" name="Picture 16" descr="Types of charts and graphs example: Waterfall chart">
            <a:extLst>
              <a:ext uri="{FF2B5EF4-FFF2-40B4-BE49-F238E27FC236}">
                <a16:creationId xmlns:a16="http://schemas.microsoft.com/office/drawing/2014/main" id="{1BFBBC43-7337-E3BC-564A-17DE7973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5" y="1414805"/>
            <a:ext cx="2913423" cy="18653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03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 -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11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BACA69-89F0-7132-DC03-099399680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1304366"/>
            <a:ext cx="8660300" cy="4830620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continuous variable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One Categorical data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Two Categorical data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Two numeric variables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Two numeric and one categorical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Visualizing Two categorical and one numeric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6" y="418019"/>
            <a:ext cx="10981765" cy="664536"/>
          </a:xfrm>
        </p:spPr>
        <p:txBody>
          <a:bodyPr/>
          <a:lstStyle/>
          <a:p>
            <a:r>
              <a:rPr lang="en-US"/>
              <a:t>Visualizing continuous variable</a:t>
            </a: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12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BACA69-89F0-7132-DC03-099399680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1144878"/>
            <a:ext cx="8660300" cy="100289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Histogram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Box Plot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0EA01-DAA8-A6C4-0460-2F6D37F0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7" y="2438258"/>
            <a:ext cx="3528000" cy="2400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2DE0E-3258-49A3-5A9A-CC493E1AE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200" y="2438259"/>
            <a:ext cx="3528000" cy="240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172C4-B9B5-0F7C-2DAA-434CEB21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88" y="2438258"/>
            <a:ext cx="3528000" cy="24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7" y="455569"/>
            <a:ext cx="10981765" cy="664536"/>
          </a:xfrm>
        </p:spPr>
        <p:txBody>
          <a:bodyPr/>
          <a:lstStyle/>
          <a:p>
            <a:r>
              <a:rPr lang="en-US"/>
              <a:t>Visualizing One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13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BACA69-89F0-7132-DC03-099399680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1304367"/>
            <a:ext cx="8660300" cy="105606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Frequency, Relative Frequency, Percentage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Using Bar Chart, Pie Chart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D78DF-BAEA-4187-5C16-81CC99E4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772" y="2458856"/>
            <a:ext cx="3716729" cy="2588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8C451-9245-09A3-D9B1-07719469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30" y="2471103"/>
            <a:ext cx="2853291" cy="2576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E66D1-FA5E-A9E4-4B59-FCE8137D8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327" y="3759127"/>
            <a:ext cx="3364555" cy="2691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58368F-8534-F1C4-1E48-CF62AAB61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439" y="624430"/>
            <a:ext cx="3364555" cy="28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7" y="455569"/>
            <a:ext cx="10981765" cy="664536"/>
          </a:xfrm>
        </p:spPr>
        <p:txBody>
          <a:bodyPr/>
          <a:lstStyle/>
          <a:p>
            <a:r>
              <a:rPr lang="en-US"/>
              <a:t>Visualizing Two Categorical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14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BACA69-89F0-7132-DC03-099399680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769" y="822990"/>
            <a:ext cx="8660300" cy="105606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Two way Frequency Table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Using Stacked Bar chart with numbers or proportions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070D6-E2B2-4E59-8E9F-F00533E9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80" y="1649902"/>
            <a:ext cx="3217678" cy="2883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B6269-07D2-D3B2-3391-B9AE7FAE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80" y="4497174"/>
            <a:ext cx="3217678" cy="2224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5E58B6-FAD7-2432-EB5F-00F3CDED7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225" y="2084113"/>
            <a:ext cx="2362200" cy="406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C1F5BF-E9DA-2D9D-8618-0A97F4B8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076" y="2084113"/>
            <a:ext cx="2862621" cy="40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Two numeric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15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BACA69-89F0-7132-DC03-099399680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1304366"/>
            <a:ext cx="8660300" cy="47127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Scatter Plot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3948-6D81-3506-DCD3-91544AAE0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5" y="1970608"/>
            <a:ext cx="3076131" cy="2772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FEDEC-734F-FABF-705E-ED6A1460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28" y="1971548"/>
            <a:ext cx="3319172" cy="277122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9A6264-48F1-03BD-6975-DFD7DCE40DDA}"/>
              </a:ext>
            </a:extLst>
          </p:cNvPr>
          <p:cNvSpPr txBox="1">
            <a:spLocks/>
          </p:cNvSpPr>
          <p:nvPr/>
        </p:nvSpPr>
        <p:spPr>
          <a:xfrm>
            <a:off x="644006" y="5372880"/>
            <a:ext cx="10133864" cy="7337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By convention we put independent variable on the x-axis and dependent variable on the y-axis (here weight)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7C2789-29A1-A4E7-691F-0881E83C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1963258"/>
            <a:ext cx="3399316" cy="27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Two numeric and one categorical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17AF2-FE55-424E-FB34-FD23D8DA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4" y="2353031"/>
            <a:ext cx="3277819" cy="295465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EB864F-4AD7-F02B-9FD7-3C3359E9F3A7}"/>
              </a:ext>
            </a:extLst>
          </p:cNvPr>
          <p:cNvSpPr txBox="1">
            <a:spLocks/>
          </p:cNvSpPr>
          <p:nvPr/>
        </p:nvSpPr>
        <p:spPr>
          <a:xfrm>
            <a:off x="566229" y="1213888"/>
            <a:ext cx="8660300" cy="4712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Scatter Plot with categories in different colors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61B87-E146-7651-9C63-2CB493D5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36" y="2348460"/>
            <a:ext cx="3834894" cy="2963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665CD-CBD2-C7C9-546E-8C0CF45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493" y="2348460"/>
            <a:ext cx="3832015" cy="29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6" y="618565"/>
            <a:ext cx="10981765" cy="664536"/>
          </a:xfrm>
        </p:spPr>
        <p:txBody>
          <a:bodyPr/>
          <a:lstStyle/>
          <a:p>
            <a:r>
              <a:rPr lang="en-US"/>
              <a:t>Visualizing Two categorical and one numerical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EB864F-4AD7-F02B-9FD7-3C3359E9F3A7}"/>
              </a:ext>
            </a:extLst>
          </p:cNvPr>
          <p:cNvSpPr txBox="1">
            <a:spLocks/>
          </p:cNvSpPr>
          <p:nvPr/>
        </p:nvSpPr>
        <p:spPr>
          <a:xfrm>
            <a:off x="566229" y="1213888"/>
            <a:ext cx="10470366" cy="4712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Box Plot with categories in different colors and disaggregate by other category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5E371-89F2-009A-1F3C-FFA63C8E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1" y="2259101"/>
            <a:ext cx="3292800" cy="2963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4D7FCA-EB37-02A1-2C00-B5102317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15" y="2259101"/>
            <a:ext cx="3233545" cy="2963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116DB-9FB4-3996-3153-B366598AF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14" y="2259101"/>
            <a:ext cx="3714549" cy="29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78A1-D874-407F-830D-93960F2B6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A9127-E502-4E8B-B4CA-50F45D44D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Data Processing</a:t>
            </a:r>
            <a:endParaRPr kumimoji="0" lang="en-US" sz="44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C9CD-CEA5-B38B-3031-DD7B9E22B623}"/>
              </a:ext>
            </a:extLst>
          </p:cNvPr>
          <p:cNvSpPr txBox="1">
            <a:spLocks/>
          </p:cNvSpPr>
          <p:nvPr/>
        </p:nvSpPr>
        <p:spPr>
          <a:xfrm>
            <a:off x="645480" y="129825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/>
              <a:t>Outliers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89F69-C9F4-B29B-0886-1F4F7FBAC2C8}"/>
              </a:ext>
            </a:extLst>
          </p:cNvPr>
          <p:cNvSpPr txBox="1">
            <a:spLocks/>
          </p:cNvSpPr>
          <p:nvPr/>
        </p:nvSpPr>
        <p:spPr>
          <a:xfrm>
            <a:off x="643498" y="1910881"/>
            <a:ext cx="10586753" cy="43891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 data point that is significantly greater or smaller than other data points in a data set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Ways to detect outliers: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Histograms.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Boxplots.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Normal probability plots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Z-stat value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Outlier treatment: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Decide whether to exclude them before carrying out your analysis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Use methods such as interpolation, replace with 0 or capping at upper and lower thresholds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Time taken to process a sample of applications: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7D382-2CF3-8E73-7537-C31B2E19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55" y="4653717"/>
            <a:ext cx="2892456" cy="14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98" y="618565"/>
            <a:ext cx="10981765" cy="664536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304979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Day 1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Descriptive statistics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Visualizations – Descriptive statistics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Outliers handling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Missing values imputation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Scaling and normalization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Transformations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Day 2 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Distributions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Power Analysis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Overview of Tests &amp; models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Univariate vs Bivariate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C9CD-CEA5-B38B-3031-DD7B9E22B623}"/>
              </a:ext>
            </a:extLst>
          </p:cNvPr>
          <p:cNvSpPr txBox="1">
            <a:spLocks/>
          </p:cNvSpPr>
          <p:nvPr/>
        </p:nvSpPr>
        <p:spPr>
          <a:xfrm>
            <a:off x="645480" y="129825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/>
              <a:t>Outliers Examples using plots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89F69-C9F4-B29B-0886-1F4F7FBAC2C8}"/>
              </a:ext>
            </a:extLst>
          </p:cNvPr>
          <p:cNvSpPr txBox="1">
            <a:spLocks/>
          </p:cNvSpPr>
          <p:nvPr/>
        </p:nvSpPr>
        <p:spPr>
          <a:xfrm>
            <a:off x="643498" y="1910881"/>
            <a:ext cx="10586753" cy="43891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Histograms.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Boxplots.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Normal probability plots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Z-stat value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Normal and non distribution approach (IQR &amp; 0.05%)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sz="12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252BB-980A-E0EC-3708-DC1F3662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26" y="3429000"/>
            <a:ext cx="3724092" cy="30912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13D5F-3327-4A9D-1F79-28B6469D6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03" y="897152"/>
            <a:ext cx="3639045" cy="231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0651BF-8678-AF86-E7EE-FC615C51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82" y="3650054"/>
            <a:ext cx="3724094" cy="24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Missing values imputation</a:t>
            </a:r>
          </a:p>
        </p:txBody>
      </p:sp>
    </p:spTree>
    <p:extLst>
      <p:ext uri="{BB962C8B-B14F-4D97-AF65-F5344CB8AC3E}">
        <p14:creationId xmlns:p14="http://schemas.microsoft.com/office/powerpoint/2010/main" val="21100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718821" y="1389214"/>
            <a:ext cx="8660300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Deleting Data points with missing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Impute missing values for continuous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Impute missing values for categorical variable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Other Imputation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Prediction of missing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Imputation using Deep Learning Library</a:t>
            </a:r>
          </a:p>
        </p:txBody>
      </p:sp>
    </p:spTree>
    <p:extLst>
      <p:ext uri="{BB962C8B-B14F-4D97-AF65-F5344CB8AC3E}">
        <p14:creationId xmlns:p14="http://schemas.microsoft.com/office/powerpoint/2010/main" val="42098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6" y="639830"/>
            <a:ext cx="11434387" cy="664536"/>
          </a:xfrm>
        </p:spPr>
        <p:txBody>
          <a:bodyPr/>
          <a:lstStyle/>
          <a:p>
            <a:r>
              <a:rPr lang="en-US"/>
              <a:t>Missing Value Treatment – Deleting data points with missing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644005" y="1372589"/>
            <a:ext cx="11076939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Missing values can be handled by deleting the rows or columns having null values when you have sufficient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Columns have more than certain % of missing rows can be dropped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Rows having more than certain % of missing columns can be dropped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Decision to be made based on Data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Model trained with the removal of all missing values creates a robust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Loss of a lot of information.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poorly if the percentage of missing values is excessive in comparison to the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13959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Impute missing values for continuous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644005" y="1380901"/>
            <a:ext cx="10981765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Numeric continuous values can be replaced with the mean, median, or mode of remaining values in the column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Numeric values to be converted to bins &amp; index method can be used to impute missing values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Prevent data loss which results in deletion of rows or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well with a small dataset and is easy to implement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only with numerical continuous variables.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Can cause data leakage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Do not factor the covariance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39174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Impute missing values for categorical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438150" y="1073330"/>
            <a:ext cx="11590366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Missing values can be replaced with the most frequent category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If the number of missing values is very large, then it can be replaced with a new category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Missing values can also be replaced based on index method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Prevent data loss which results in deletion of rows or columns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well with a small dataset and is easy to implement.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Negates the loss of data by adding a unique category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only with categorical variables.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Addition of new features to the model while encoding, which may result in poor performance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0BB4280-C6E9-87F0-24F5-D4834FA0FD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49428"/>
              </p:ext>
            </p:extLst>
          </p:nvPr>
        </p:nvGraphicFramePr>
        <p:xfrm>
          <a:off x="8978034" y="573246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8">
                  <p:embed/>
                </p:oleObj>
              </mc:Choice>
              <mc:Fallback>
                <p:oleObj name="Worksheet" showAsIcon="1" r:id="rId2" imgW="914400" imgH="806400" progId="Excel.Shee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0BB4280-C6E9-87F0-24F5-D4834FA0F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78034" y="573246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1E6D24-593F-9D06-8DD8-0F3E440E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5" y="5237162"/>
            <a:ext cx="31432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Imputation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644006" y="1304366"/>
            <a:ext cx="11126816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Depending on the nature of the data or data type, some other imputation methods may be more appropriate to impute missing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Last valid observation can be used to fill missing data if data variable has longitudinal behavior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Interpolation using n before and after variables can be used if the data is time series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Back fill can be done in case of initial missing data in time series</a:t>
            </a:r>
          </a:p>
        </p:txBody>
      </p:sp>
    </p:spTree>
    <p:extLst>
      <p:ext uri="{BB962C8B-B14F-4D97-AF65-F5344CB8AC3E}">
        <p14:creationId xmlns:p14="http://schemas.microsoft.com/office/powerpoint/2010/main" val="36676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of missing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494377" y="1474091"/>
            <a:ext cx="11547994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Other features which don’t have nulls can be used to predict missing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The regression or classification model can be used for the prediction of missing values depending on the nature (categorical or continuous) of the feature having missing value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Gives a better result than earlier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Takes into account the covariance between the missing value column and other columns.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Considered only as a proxy for the true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Adds another model to the pipeline</a:t>
            </a:r>
          </a:p>
        </p:txBody>
      </p:sp>
    </p:spTree>
    <p:extLst>
      <p:ext uri="{BB962C8B-B14F-4D97-AF65-F5344CB8AC3E}">
        <p14:creationId xmlns:p14="http://schemas.microsoft.com/office/powerpoint/2010/main" val="33561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 using Deep Learning Library - </a:t>
            </a:r>
            <a:r>
              <a:rPr lang="en-US" err="1"/>
              <a:t>Datawig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488C595-202B-B1B9-0010-4F79DB1B62A4}"/>
              </a:ext>
            </a:extLst>
          </p:cNvPr>
          <p:cNvSpPr txBox="1">
            <a:spLocks/>
          </p:cNvSpPr>
          <p:nvPr/>
        </p:nvSpPr>
        <p:spPr>
          <a:xfrm>
            <a:off x="644006" y="1663534"/>
            <a:ext cx="10622702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Works very well with categorical, continuous, and non-numerical features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Datawig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can take a data frame and fit an imputation model for each column with missing values, with all other columns as inputs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DataWig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learns Machine Learning models to impute missing values in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Quite accurate compared to other methods.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It supports CPUs and GPUs.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Can be quite slow with large datasets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Adds another model to the pipeline</a:t>
            </a:r>
          </a:p>
        </p:txBody>
      </p:sp>
    </p:spTree>
    <p:extLst>
      <p:ext uri="{BB962C8B-B14F-4D97-AF65-F5344CB8AC3E}">
        <p14:creationId xmlns:p14="http://schemas.microsoft.com/office/powerpoint/2010/main" val="136158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FC11-7337-6E6B-61AD-9D8803686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AF8-0630-0F6E-217C-483C0F432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Scaling &amp; Normalization</a:t>
            </a:r>
          </a:p>
        </p:txBody>
      </p:sp>
    </p:spTree>
    <p:extLst>
      <p:ext uri="{BB962C8B-B14F-4D97-AF65-F5344CB8AC3E}">
        <p14:creationId xmlns:p14="http://schemas.microsoft.com/office/powerpoint/2010/main" val="40378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05DD4-55ED-78AE-8806-64B2BD2C6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B4A205-29A8-9646-6588-C77A894EACC2}"/>
              </a:ext>
            </a:extLst>
          </p:cNvPr>
          <p:cNvSpPr txBox="1">
            <a:spLocks/>
          </p:cNvSpPr>
          <p:nvPr/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F9105-5185-FD19-F89D-EB90F5CD94B3}"/>
              </a:ext>
            </a:extLst>
          </p:cNvPr>
          <p:cNvSpPr txBox="1">
            <a:spLocks/>
          </p:cNvSpPr>
          <p:nvPr/>
        </p:nvSpPr>
        <p:spPr>
          <a:xfrm>
            <a:off x="255640" y="1438274"/>
            <a:ext cx="11720050" cy="4628229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24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20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Gotham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n-lt"/>
              </a:rPr>
              <a:t>Data is a collection of facts, such as numbers, words, measurements, observations or just descriptions of things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endParaRPr lang="en-US" dirty="0">
              <a:solidFill>
                <a:srgbClr val="333333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IN" sz="1800" dirty="0">
                <a:solidFill>
                  <a:srgbClr val="333333"/>
                </a:solidFill>
                <a:latin typeface="+mn-lt"/>
              </a:rPr>
              <a:t>Data can be qualitative or quantitative.</a:t>
            </a: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Qualitative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data is descriptive information (it describes something)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Quantitative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data is numerical information (numbers)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Quantitative data can be </a:t>
            </a:r>
            <a:r>
              <a:rPr lang="en-US" sz="1800" b="1" dirty="0">
                <a:solidFill>
                  <a:srgbClr val="333333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Discrete or Continuous</a:t>
            </a:r>
            <a:r>
              <a:rPr lang="en-US" sz="1800" b="1" dirty="0">
                <a:solidFill>
                  <a:srgbClr val="333333"/>
                </a:solidFill>
                <a:latin typeface="+mn-lt"/>
              </a:rPr>
              <a:t>: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Discrete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data can only take certain values (like whole numbers)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Continuous</a:t>
            </a:r>
            <a:r>
              <a:rPr lang="en-US" sz="1800" dirty="0">
                <a:solidFill>
                  <a:srgbClr val="333333"/>
                </a:solidFill>
                <a:latin typeface="+mn-lt"/>
              </a:rPr>
              <a:t> data can take any value (within a range)</a:t>
            </a: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b="1" dirty="0">
                <a:solidFill>
                  <a:srgbClr val="333333"/>
                </a:solidFill>
                <a:latin typeface="+mn-lt"/>
              </a:rPr>
              <a:t>Population VS Sample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dirty="0">
                <a:solidFill>
                  <a:srgbClr val="333333"/>
                </a:solidFill>
                <a:latin typeface="+mn-lt"/>
              </a:rPr>
              <a:t>A Population/Census is when we collect data for every member of the group.</a:t>
            </a:r>
          </a:p>
          <a:p>
            <a:pPr lvl="1" indent="0" algn="just">
              <a:lnSpc>
                <a:spcPct val="150000"/>
              </a:lnSpc>
              <a:spcBef>
                <a:spcPts val="0"/>
              </a:spcBef>
              <a:buClrTx/>
              <a:buNone/>
              <a:defRPr/>
            </a:pPr>
            <a:r>
              <a:rPr lang="en-US" sz="1800" dirty="0">
                <a:solidFill>
                  <a:srgbClr val="333333"/>
                </a:solidFill>
                <a:latin typeface="+mn-lt"/>
              </a:rPr>
              <a:t>A Sample is when we collect data just for selected members of the group.</a:t>
            </a: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800" dirty="0">
              <a:solidFill>
                <a:srgbClr val="333333"/>
              </a:solidFill>
              <a:latin typeface="+mn-lt"/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1800" dirty="0">
              <a:solidFill>
                <a:srgbClr val="333333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054CC-589F-62C4-A10E-B1544539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22" y="2258095"/>
            <a:ext cx="3901778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Scaling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221760-F042-D8B5-83CD-2C1A9D8B611F}"/>
              </a:ext>
            </a:extLst>
          </p:cNvPr>
          <p:cNvSpPr txBox="1">
            <a:spLocks/>
          </p:cNvSpPr>
          <p:nvPr/>
        </p:nvSpPr>
        <p:spPr>
          <a:xfrm>
            <a:off x="436187" y="1304366"/>
            <a:ext cx="11259820" cy="45459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Why Feature Scaling?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Helps normalize data within a range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Helps speeding up the calculations in algorithm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When Feature Scaling?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Gradient Descent Based Algorithms - Yes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Distance Based Algorithms -  Yes 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Tree Based Algorithms – No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Feature Scaling Techniques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Min-Max Normalization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Standardization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Max Abs Scaling</a:t>
            </a:r>
          </a:p>
          <a:p>
            <a:pPr marL="971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98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Robust Scaling etc.,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F2C80B-82F6-DCB9-4CEE-23ACFBD69CB9}"/>
              </a:ext>
            </a:extLst>
          </p:cNvPr>
          <p:cNvGraphicFramePr>
            <a:graphicFrameLocks noGrp="1"/>
          </p:cNvGraphicFramePr>
          <p:nvPr/>
        </p:nvGraphicFramePr>
        <p:xfrm>
          <a:off x="8106747" y="2152475"/>
          <a:ext cx="2996684" cy="1794372"/>
        </p:xfrm>
        <a:graphic>
          <a:graphicData uri="http://schemas.openxmlformats.org/drawingml/2006/table">
            <a:tbl>
              <a:tblPr/>
              <a:tblGrid>
                <a:gridCol w="749171">
                  <a:extLst>
                    <a:ext uri="{9D8B030D-6E8A-4147-A177-3AD203B41FA5}">
                      <a16:colId xmlns:a16="http://schemas.microsoft.com/office/drawing/2014/main" val="141737240"/>
                    </a:ext>
                  </a:extLst>
                </a:gridCol>
                <a:gridCol w="749171">
                  <a:extLst>
                    <a:ext uri="{9D8B030D-6E8A-4147-A177-3AD203B41FA5}">
                      <a16:colId xmlns:a16="http://schemas.microsoft.com/office/drawing/2014/main" val="2000954343"/>
                    </a:ext>
                  </a:extLst>
                </a:gridCol>
                <a:gridCol w="749171">
                  <a:extLst>
                    <a:ext uri="{9D8B030D-6E8A-4147-A177-3AD203B41FA5}">
                      <a16:colId xmlns:a16="http://schemas.microsoft.com/office/drawing/2014/main" val="1232643744"/>
                    </a:ext>
                  </a:extLst>
                </a:gridCol>
                <a:gridCol w="749171">
                  <a:extLst>
                    <a:ext uri="{9D8B030D-6E8A-4147-A177-3AD203B41FA5}">
                      <a16:colId xmlns:a16="http://schemas.microsoft.com/office/drawing/2014/main" val="1629552497"/>
                    </a:ext>
                  </a:extLst>
                </a:gridCol>
              </a:tblGrid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28269"/>
                  </a:ext>
                </a:extLst>
              </a:tr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492180"/>
                  </a:ext>
                </a:extLst>
              </a:tr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847299"/>
                  </a:ext>
                </a:extLst>
              </a:tr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29249"/>
                  </a:ext>
                </a:extLst>
              </a:tr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486143"/>
                  </a:ext>
                </a:extLst>
              </a:tr>
              <a:tr h="299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4001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B116F-71EC-CE00-5D6D-3326CD972CD2}"/>
              </a:ext>
            </a:extLst>
          </p:cNvPr>
          <p:cNvSpPr txBox="1"/>
          <p:nvPr/>
        </p:nvSpPr>
        <p:spPr>
          <a:xfrm>
            <a:off x="9116008" y="4282751"/>
            <a:ext cx="2237792" cy="5122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/>
              </a:rPr>
              <a:t>Magnitude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/>
              </a:rPr>
              <a:t>Units</a:t>
            </a:r>
            <a:endParaRPr kumimoji="0" lang="en-IN" sz="1600" b="0" i="0" u="none" strike="noStrike" kern="1200" cap="none" spc="-5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003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221760-F042-D8B5-83CD-2C1A9D8B611F}"/>
              </a:ext>
            </a:extLst>
          </p:cNvPr>
          <p:cNvSpPr txBox="1">
            <a:spLocks/>
          </p:cNvSpPr>
          <p:nvPr/>
        </p:nvSpPr>
        <p:spPr>
          <a:xfrm>
            <a:off x="566228" y="1190744"/>
            <a:ext cx="10787571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Normalization is a scaling technique in which values are shifted and rescaled so that they end up ranging between 0 and 1([-1,-1] when negative)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Also known as Min-Max Scaling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Here, </a:t>
            </a:r>
            <a:r>
              <a:rPr kumimoji="0" lang="en-IN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Xmax</a:t>
            </a: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IN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Xmin</a:t>
            </a: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are the maximum and the minimum values of the feature respectively.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98E"/>
              </a:buClr>
              <a:buSzTx/>
              <a:buFont typeface="Arial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When the value of X is the minimum value in the column, the numerator will be 0, and hence X’ is 0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98E"/>
              </a:buClr>
              <a:buSzTx/>
              <a:buFont typeface="Arial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On the other hand, when the value of X is the maximum value in the column, the numerator is equal to the denominator and thus the value of X’ is 1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98E"/>
              </a:buClr>
              <a:buSzTx/>
              <a:buFont typeface="Arial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If the value of X is between the minimum and the maximum value, then the value of X’ is between 0 and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6" name="Picture 2" descr="Normalization Formula | Calculator (Examples With Excel Template)">
            <a:extLst>
              <a:ext uri="{FF2B5EF4-FFF2-40B4-BE49-F238E27FC236}">
                <a16:creationId xmlns:a16="http://schemas.microsoft.com/office/drawing/2014/main" id="{2AD3B87F-AA2A-6C0C-31E2-76B4D475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75" y="4572000"/>
            <a:ext cx="2851455" cy="14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8221760-F042-D8B5-83CD-2C1A9D8B611F}"/>
              </a:ext>
            </a:extLst>
          </p:cNvPr>
          <p:cNvSpPr txBox="1">
            <a:spLocks/>
          </p:cNvSpPr>
          <p:nvPr/>
        </p:nvSpPr>
        <p:spPr>
          <a:xfrm>
            <a:off x="566228" y="1190744"/>
            <a:ext cx="10787571" cy="39098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Standardization is a scaling technique where values are centred around the mean with a unit standard deviation.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Values are restricted to a particular range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Normalization vs Standardization?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0" name="Picture 2" descr="Understanding Standard Normal Distribution | 365 Data Science">
            <a:extLst>
              <a:ext uri="{FF2B5EF4-FFF2-40B4-BE49-F238E27FC236}">
                <a16:creationId xmlns:a16="http://schemas.microsoft.com/office/drawing/2014/main" id="{3AEF62CA-2589-B648-DC35-F3F694CE9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6" y="1961469"/>
            <a:ext cx="2964007" cy="146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5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1C948-A344-491D-8DB0-86668A8521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E2E7B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7B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7" y="1438273"/>
            <a:ext cx="6837957" cy="1746715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/>
              <a:t>Why Transformations?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Reduce skewness in the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Makes the data more interpretable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Helps to meet the assumptions of some algorithms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/>
              <a:t>Types of Transformations: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/>
          </a:p>
        </p:txBody>
      </p:sp>
      <p:pic>
        <p:nvPicPr>
          <p:cNvPr id="2050" name="Picture 2" descr="fumaça Permanece Atordoar log transformation in r Torrente Leve embora  Incompatível">
            <a:extLst>
              <a:ext uri="{FF2B5EF4-FFF2-40B4-BE49-F238E27FC236}">
                <a16:creationId xmlns:a16="http://schemas.microsoft.com/office/drawing/2014/main" id="{AF1ED43B-427E-AF42-336D-2A13C388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48" y="4053703"/>
            <a:ext cx="4561726" cy="228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| Intensity Transformation Operations on Images - GeeksforGeeks">
            <a:extLst>
              <a:ext uri="{FF2B5EF4-FFF2-40B4-BE49-F238E27FC236}">
                <a16:creationId xmlns:a16="http://schemas.microsoft.com/office/drawing/2014/main" id="{D818724A-10B7-33A2-71A4-05823F76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23" y="639830"/>
            <a:ext cx="3619351" cy="33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135F863-6A88-7250-73B3-551D8F442F5E}"/>
              </a:ext>
            </a:extLst>
          </p:cNvPr>
          <p:cNvSpPr txBox="1">
            <a:spLocks/>
          </p:cNvSpPr>
          <p:nvPr/>
        </p:nvSpPr>
        <p:spPr>
          <a:xfrm>
            <a:off x="657405" y="4031919"/>
            <a:ext cx="1963981" cy="1936448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Cube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Cube root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Square root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Polynomial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4146CE-37C3-3742-92F4-59CEE1611F8E}"/>
              </a:ext>
            </a:extLst>
          </p:cNvPr>
          <p:cNvSpPr txBox="1">
            <a:spLocks/>
          </p:cNvSpPr>
          <p:nvPr/>
        </p:nvSpPr>
        <p:spPr>
          <a:xfrm>
            <a:off x="3275685" y="4031919"/>
            <a:ext cx="1963981" cy="1936448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 Log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Exponential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Log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7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78A1-D874-407F-830D-93960F2B6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A9127-E502-4E8B-B4CA-50F45D44D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2651" y="317279"/>
            <a:ext cx="12192000" cy="761705"/>
          </a:xfrm>
        </p:spPr>
        <p:txBody>
          <a:bodyPr/>
          <a:lstStyle/>
          <a:p>
            <a:pPr algn="l"/>
            <a:r>
              <a:rPr kumimoji="0" lang="en-US" sz="4400" b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</a:rPr>
              <a:t>Mini Assignment – Day1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847E4F-7743-341D-50D2-A0388202C2B4}"/>
              </a:ext>
            </a:extLst>
          </p:cNvPr>
          <p:cNvSpPr txBox="1">
            <a:spLocks/>
          </p:cNvSpPr>
          <p:nvPr/>
        </p:nvSpPr>
        <p:spPr>
          <a:xfrm>
            <a:off x="462746" y="1303929"/>
            <a:ext cx="7510898" cy="33337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Two years of Top 200 Trending videos are provided (a different country data is provided for each AS)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Each AS is required to 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Provide your approach towards analyzing the data 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Share analysis of the data shared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Some analysis is expected on the lines of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How long does it take for the video to get trending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How is this duration changes across the two years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Channels having multiple trending videos and how many times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Analysis around likes, views, comments, etc.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A06A12-64BE-FD4B-84B5-BDA0C222A1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625" y="3379459"/>
            <a:ext cx="6604045" cy="741520"/>
          </a:xfrm>
        </p:spPr>
        <p:txBody>
          <a:bodyPr/>
          <a:lstStyle/>
          <a:p>
            <a:r>
              <a:rPr lang="en-US" sz="3600"/>
              <a:t>Questions?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6379BD-905F-FA4B-82B6-FEF571644B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330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1185554"/>
            <a:ext cx="10981765" cy="3019062"/>
          </a:xfrm>
        </p:spPr>
        <p:txBody>
          <a:bodyPr numCol="2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Machine Learning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Interval 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Temperature/Date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Ratio 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Market share/crime rate/conversion rate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Ordinal 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ncome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 levels: “less than 50K”/“50K-100K”/“over 100K”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Nominal 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French,/Mexican,/Japanese or Male/Female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Binary </a:t>
            </a:r>
          </a:p>
          <a:p>
            <a:pPr marL="1428750" lvl="2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1/0</a:t>
            </a:r>
          </a:p>
          <a:p>
            <a:pPr lvl="1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Deep Learning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Image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Video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Audio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81855-4545-7CE7-8B25-43C445E82135}"/>
              </a:ext>
            </a:extLst>
          </p:cNvPr>
          <p:cNvSpPr txBox="1"/>
          <p:nvPr/>
        </p:nvSpPr>
        <p:spPr>
          <a:xfrm>
            <a:off x="825910" y="4750340"/>
            <a:ext cx="11017560" cy="14650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 Two main statistical methods are used in data analysis: descriptive statistics, which summarizes data using indexes such as mean and median and another is inferential statistics, which draw conclusions from data using statistical tests such as student's </a:t>
            </a:r>
            <a:r>
              <a:rPr lang="en-US" sz="1600" b="0" i="1" dirty="0">
                <a:solidFill>
                  <a:srgbClr val="212121"/>
                </a:solidFill>
                <a:effectLst/>
              </a:rPr>
              <a:t>t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-test</a:t>
            </a:r>
            <a:endParaRPr lang="en-IN" sz="1600" spc="-50" dirty="0">
              <a:solidFill>
                <a:schemeClr val="tx2"/>
              </a:solidFill>
              <a:cs typeface="Segoe U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84C61C-10B5-50A3-2A91-3266CB3657EC}"/>
              </a:ext>
            </a:extLst>
          </p:cNvPr>
          <p:cNvSpPr txBox="1">
            <a:spLocks/>
          </p:cNvSpPr>
          <p:nvPr/>
        </p:nvSpPr>
        <p:spPr>
          <a:xfrm>
            <a:off x="566229" y="420461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2719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78A1-D874-407F-830D-93960F2B6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A9127-E502-4E8B-B4CA-50F45D44D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en-US" sz="4400" b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</a:rPr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5509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586753" cy="4389120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Descriptive statistics involves describing, summarizing and organizing the data so it can be easily understood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Methods of describing the characteristics of a data 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Useful because they allow you to make sense of the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Includes calculating things such as the average of the data, its spread and the shape it produces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Measures used to describe a dataset: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Measure of position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Measure of spread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Measure of shape</a:t>
            </a:r>
          </a:p>
        </p:txBody>
      </p:sp>
    </p:spTree>
    <p:extLst>
      <p:ext uri="{BB962C8B-B14F-4D97-AF65-F5344CB8AC3E}">
        <p14:creationId xmlns:p14="http://schemas.microsoft.com/office/powerpoint/2010/main" val="15573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917576"/>
            <a:ext cx="10586753" cy="3909817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Position Statistics measure the data central tendency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Central tendency refers to where the data is centered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Three different statistics to describe average of data set: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Median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Mode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Mean: The total of all the values divided by the size of the data set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works well when the distribution is symmetric and there are no outliers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Median: The middle value where exactly half of the data values are above it and half are below it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can reduce the effect of outliers and used when the data is nonsymmetrical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Mode: The value that occurs the most often in a data set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It is more useful to distinguish between unimodal and multimodal distributions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C9CD-CEA5-B38B-3031-DD7B9E22B623}"/>
              </a:ext>
            </a:extLst>
          </p:cNvPr>
          <p:cNvSpPr txBox="1">
            <a:spLocks/>
          </p:cNvSpPr>
          <p:nvPr/>
        </p:nvSpPr>
        <p:spPr>
          <a:xfrm>
            <a:off x="645480" y="129825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/>
              <a:t>Measure of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247A3-25DF-075F-9F12-0AF5D00B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88" y="1833323"/>
            <a:ext cx="3862249" cy="1334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2AE99-3FC7-7CED-9E51-FC11D7AF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283" y="4541372"/>
            <a:ext cx="3708266" cy="18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917576"/>
            <a:ext cx="10586753" cy="3909817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Spread refers to how the data deviates from the position measure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Used to control process variability and improve quality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Different statistics used to describe the spread of a data set: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Range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Standard Deviation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Variance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Range: The difference between the highest and the lowest values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It can be misleading when the data is skewed or in the presence of outliers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Standard Deviation: The average distance of the data points from their own mean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A low standard deviation indicates that the data points are clustered around the mean and vice versa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Standard deviation is computed as follows: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4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400">
              <a:solidFill>
                <a:srgbClr val="000000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C9CD-CEA5-B38B-3031-DD7B9E22B623}"/>
              </a:ext>
            </a:extLst>
          </p:cNvPr>
          <p:cNvSpPr txBox="1">
            <a:spLocks/>
          </p:cNvSpPr>
          <p:nvPr/>
        </p:nvSpPr>
        <p:spPr>
          <a:xfrm>
            <a:off x="645480" y="129825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/>
              <a:t>Measure of spread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D5A72C-267F-F32E-651B-F72D067C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681" y="2462692"/>
            <a:ext cx="3291119" cy="1409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8F655-C935-1019-0F85-FD56C4BF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299" y="4684615"/>
            <a:ext cx="2137881" cy="1798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FB6815-8435-FFD1-7272-36F4E7F0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735" y="5015883"/>
            <a:ext cx="1134217" cy="11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24A-ACC4-43D6-9A8C-19E11084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72273-0B9E-42B5-9761-5430928DB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F2F4-2CD8-41D4-A8CF-146DAACA34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9" y="1917576"/>
            <a:ext cx="8660300" cy="3909817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The understanding of shape of the data: symmetrical or nonsymmetrical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Symmetrical distribution has two sides of the distribution as mirror image of each other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Examples of symmetrical distributions include Uniform, Normal, Camel-back and Bow-tie shaped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Two common statistics that measure the shape of the data: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Skewness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Kurtosis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Skewness: Describes whether the data is distributed symmetrically around the mean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Skewness value = 0 implies perfect symmetry, negative value implied left-skewed &amp; positive value implies right-skewed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Kurtosis: Measures the degree of flatness (or </a:t>
            </a:r>
            <a:r>
              <a:rPr lang="en-US" sz="1800" err="1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peakness</a:t>
            </a:r>
            <a:r>
              <a:rPr lang="en-US" sz="18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) of the shape</a:t>
            </a:r>
          </a:p>
          <a:p>
            <a:pPr marL="971550" lvl="1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If data values are clustered around the middle, the distribution is more peaked (greater kurtosis values) and vice versa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1CC9CD-CEA5-B38B-3031-DD7B9E22B623}"/>
              </a:ext>
            </a:extLst>
          </p:cNvPr>
          <p:cNvSpPr txBox="1">
            <a:spLocks/>
          </p:cNvSpPr>
          <p:nvPr/>
        </p:nvSpPr>
        <p:spPr>
          <a:xfrm>
            <a:off x="645480" y="1298256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/>
              <a:t>Measure of shape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CC825-E6D7-1290-891C-79B6572F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100" y="1630523"/>
            <a:ext cx="2576569" cy="1583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CD695-98F5-D913-80FE-ECF38C6B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02" y="4717348"/>
            <a:ext cx="3578765" cy="13704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CEDAA-50D9-233D-D7E1-871B6A93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69" y="4691274"/>
            <a:ext cx="4179027" cy="13704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D7E8FF-EFEC-EB57-DA9B-9A0C7528D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362" y="4331121"/>
            <a:ext cx="1597425" cy="17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0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0788c493542301b04ffc51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oolkit Deck _Enhanced Logo " id="{3BEF1FCF-AEFE-456B-88E7-2F69F1671E73}" vid="{6974D2D1-2205-442C-A77F-A9794D379C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18EE09E298C478981D2CADB87EA72" ma:contentTypeVersion="6" ma:contentTypeDescription="Create a new document." ma:contentTypeScope="" ma:versionID="d894a7f0159646978f1ed6b287ff8ac0">
  <xsd:schema xmlns:xsd="http://www.w3.org/2001/XMLSchema" xmlns:xs="http://www.w3.org/2001/XMLSchema" xmlns:p="http://schemas.microsoft.com/office/2006/metadata/properties" xmlns:ns2="82b2acd0-1aec-47cb-81ad-96825cda9d95" xmlns:ns3="62aeab3a-f4cc-4ba7-a6ee-35f1a5bcc56b" targetNamespace="http://schemas.microsoft.com/office/2006/metadata/properties" ma:root="true" ma:fieldsID="33ff630266e345f4837c5b900b9fa998" ns2:_="" ns3:_="">
    <xsd:import namespace="82b2acd0-1aec-47cb-81ad-96825cda9d95"/>
    <xsd:import namespace="62aeab3a-f4cc-4ba7-a6ee-35f1a5bcc5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2acd0-1aec-47cb-81ad-96825cda9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aeab3a-f4cc-4ba7-a6ee-35f1a5bcc5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A557DA-01FD-4323-A641-471F436378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97810A-74C2-4283-96B9-51A0A374B297}">
  <ds:schemaRefs>
    <ds:schemaRef ds:uri="http://schemas.microsoft.com/office/2006/metadata/properties"/>
    <ds:schemaRef ds:uri="http://www.w3.org/XML/1998/namespace"/>
    <ds:schemaRef ds:uri="http://purl.org/dc/dcmitype/"/>
    <ds:schemaRef ds:uri="82b2acd0-1aec-47cb-81ad-96825cda9d95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2aeab3a-f4cc-4ba7-a6ee-35f1a5bcc56b"/>
  </ds:schemaRefs>
</ds:datastoreItem>
</file>

<file path=customXml/itemProps3.xml><?xml version="1.0" encoding="utf-8"?>
<ds:datastoreItem xmlns:ds="http://schemas.openxmlformats.org/officeDocument/2006/customXml" ds:itemID="{D10FDD43-EDA8-4634-A83C-C38F8C4DB0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2acd0-1aec-47cb-81ad-96825cda9d95"/>
    <ds:schemaRef ds:uri="62aeab3a-f4cc-4ba7-a6ee-35f1a5bcc5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1889</Words>
  <Application>Microsoft Office PowerPoint</Application>
  <PresentationFormat>Widescreen</PresentationFormat>
  <Paragraphs>359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Blank Slide</vt:lpstr>
      <vt:lpstr>Blank Slide</vt:lpstr>
      <vt:lpstr>Stats 101 Session 1 </vt:lpstr>
      <vt:lpstr>Agenda</vt:lpstr>
      <vt:lpstr>PowerPoint Presentation</vt:lpstr>
      <vt:lpstr>Common Data Types</vt:lpstr>
      <vt:lpstr>PowerPoint Presentation</vt:lpstr>
      <vt:lpstr>Descriptive Statistics</vt:lpstr>
      <vt:lpstr>Descriptive Statistics</vt:lpstr>
      <vt:lpstr>Descriptive Statistics</vt:lpstr>
      <vt:lpstr>Descriptive Statistics</vt:lpstr>
      <vt:lpstr>Descriptive Statistics - Visualization</vt:lpstr>
      <vt:lpstr>Descriptive Statistics - Visualization</vt:lpstr>
      <vt:lpstr>Visualizing continuous variable </vt:lpstr>
      <vt:lpstr>Visualizing One Categorical data</vt:lpstr>
      <vt:lpstr>Visualizing Two Categorical data</vt:lpstr>
      <vt:lpstr>Visualizing Two numeric variables</vt:lpstr>
      <vt:lpstr>Visualizing Two numeric and one categorical</vt:lpstr>
      <vt:lpstr>Visualizing Two categorical and one numerical</vt:lpstr>
      <vt:lpstr>PowerPoint Presentation</vt:lpstr>
      <vt:lpstr>Data Processing</vt:lpstr>
      <vt:lpstr>Data Processing</vt:lpstr>
      <vt:lpstr>PowerPoint Presentation</vt:lpstr>
      <vt:lpstr>Missing Value Treatment</vt:lpstr>
      <vt:lpstr>Missing Value Treatment – Deleting data points with missing values</vt:lpstr>
      <vt:lpstr>Impute missing values for continuous variable</vt:lpstr>
      <vt:lpstr>Impute missing values for categorical variable</vt:lpstr>
      <vt:lpstr>Other Imputation Methods</vt:lpstr>
      <vt:lpstr>Prediction of missing values</vt:lpstr>
      <vt:lpstr>Imputation using Deep Learning Library - Datawig</vt:lpstr>
      <vt:lpstr>PowerPoint Presentation</vt:lpstr>
      <vt:lpstr>Feature Scaling </vt:lpstr>
      <vt:lpstr>Normalization</vt:lpstr>
      <vt:lpstr>Standardization</vt:lpstr>
      <vt:lpstr>Transformations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Udheep Sai Cherukuri</cp:lastModifiedBy>
  <cp:revision>8</cp:revision>
  <cp:lastPrinted>2019-10-06T23:07:43Z</cp:lastPrinted>
  <dcterms:created xsi:type="dcterms:W3CDTF">2019-07-28T22:05:39Z</dcterms:created>
  <dcterms:modified xsi:type="dcterms:W3CDTF">2023-03-23T10:49:21Z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0x01010048818EE09E298C478981D2CADB87EA72</vt:lpwstr>
  </property>
</Properties>
</file>